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 id="2147483720" r:id="rId3"/>
  </p:sld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14913AF-03B7-41E0-91C5-14F9FD04CF58}" type="datetimeFigureOut">
              <a:rPr lang="en-US" smtClean="0"/>
              <a:t>11/9/2018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D9E41B4-5FBE-4B26-9E08-262E28401F5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4913AF-03B7-41E0-91C5-14F9FD04CF58}"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E41B4-5FBE-4B26-9E08-262E28401F5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4913AF-03B7-41E0-91C5-14F9FD04CF58}"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E41B4-5FBE-4B26-9E08-262E28401F56}"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a:prstGeom prst="rect">
            <a:avLst/>
          </a:prstGeo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935480"/>
            <a:ext cx="8229600" cy="438912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14913AF-03B7-41E0-91C5-14F9FD04CF58}" type="datetimeFigureOut">
              <a:rPr lang="en-US" smtClean="0"/>
              <a:t>11/9/2018</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7924800" y="6356350"/>
            <a:ext cx="762000" cy="365125"/>
          </a:xfrm>
          <a:prstGeom prst="rect">
            <a:avLst/>
          </a:prstGeom>
        </p:spPr>
        <p:txBody>
          <a:bodyPr/>
          <a:lstStyle/>
          <a:p>
            <a:fld id="{6D9E41B4-5FBE-4B26-9E08-262E28401F56}"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prstGeom prst="rect">
            <a:avLst/>
          </a:prstGeo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a:prstGeom prst="rect">
            <a:avLst/>
          </a:prstGeo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14913AF-03B7-41E0-91C5-14F9FD04CF58}" type="datetimeFigureOut">
              <a:rPr lang="en-US" smtClean="0"/>
              <a:t>11/9/2018</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7924800" y="6356350"/>
            <a:ext cx="762000" cy="365125"/>
          </a:xfrm>
          <a:prstGeom prst="rect">
            <a:avLst/>
          </a:prstGeom>
        </p:spPr>
        <p:txBody>
          <a:bodyPr/>
          <a:lstStyle/>
          <a:p>
            <a:fld id="{6D9E41B4-5FBE-4B26-9E08-262E28401F5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a:prstGeom prst="rect">
            <a:avLst/>
          </a:prstGeo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a:prstGeom prst="rect">
            <a:avLst/>
          </a:prstGeo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a:prstGeom prst="rect">
            <a:avLst/>
          </a:prstGeo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14913AF-03B7-41E0-91C5-14F9FD04CF58}" type="datetimeFigureOut">
              <a:rPr lang="en-US" smtClean="0"/>
              <a:t>11/9/2018</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7924800" y="6356350"/>
            <a:ext cx="762000" cy="365125"/>
          </a:xfrm>
          <a:prstGeom prst="rect">
            <a:avLst/>
          </a:prstGeom>
        </p:spPr>
        <p:txBody>
          <a:bodyPr/>
          <a:lstStyle/>
          <a:p>
            <a:fld id="{6D9E41B4-5FBE-4B26-9E08-262E28401F56}"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a:prstGeom prst="rect">
            <a:avLst/>
          </a:prstGeo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a:prstGeom prst="rect">
            <a:avLst/>
          </a:prstGeo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a:prstGeom prst="rect">
            <a:avLst/>
          </a:prstGeo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a:prstGeom prst="rect">
            <a:avLst/>
          </a:prstGeo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a:prstGeom prst="rect">
            <a:avLst/>
          </a:prstGeo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F14913AF-03B7-41E0-91C5-14F9FD04CF58}" type="datetimeFigureOut">
              <a:rPr lang="en-US" smtClean="0"/>
              <a:t>11/9/2018</a:t>
            </a:fld>
            <a:endParaRPr lang="en-US"/>
          </a:p>
        </p:txBody>
      </p:sp>
      <p:sp>
        <p:nvSpPr>
          <p:cNvPr id="8" name="Footer Placeholder 7"/>
          <p:cNvSpPr>
            <a:spLocks noGrp="1"/>
          </p:cNvSpPr>
          <p:nvPr>
            <p:ph type="ftr" sz="quarter" idx="11"/>
          </p:nvPr>
        </p:nvSpPr>
        <p:spPr>
          <a:xfrm>
            <a:off x="2667000" y="6356350"/>
            <a:ext cx="3352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7924800" y="6356350"/>
            <a:ext cx="762000" cy="365125"/>
          </a:xfrm>
          <a:prstGeom prst="rect">
            <a:avLst/>
          </a:prstGeom>
        </p:spPr>
        <p:txBody>
          <a:bodyPr/>
          <a:lstStyle/>
          <a:p>
            <a:fld id="{6D9E41B4-5FBE-4B26-9E08-262E28401F56}"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a:prstGeom prst="rect">
            <a:avLst/>
          </a:prstGeo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F14913AF-03B7-41E0-91C5-14F9FD04CF58}" type="datetimeFigureOut">
              <a:rPr lang="en-US" smtClean="0"/>
              <a:t>11/9/2018</a:t>
            </a:fld>
            <a:endParaRPr lang="en-US"/>
          </a:p>
        </p:txBody>
      </p:sp>
      <p:sp>
        <p:nvSpPr>
          <p:cNvPr id="4" name="Footer Placeholder 3"/>
          <p:cNvSpPr>
            <a:spLocks noGrp="1"/>
          </p:cNvSpPr>
          <p:nvPr>
            <p:ph type="ftr" sz="quarter" idx="11"/>
          </p:nvPr>
        </p:nvSpPr>
        <p:spPr>
          <a:xfrm>
            <a:off x="2667000" y="6356350"/>
            <a:ext cx="3352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7924800" y="6356350"/>
            <a:ext cx="762000" cy="365125"/>
          </a:xfrm>
          <a:prstGeom prst="rect">
            <a:avLst/>
          </a:prstGeom>
        </p:spPr>
        <p:txBody>
          <a:bodyPr/>
          <a:lstStyle/>
          <a:p>
            <a:fld id="{6D9E41B4-5FBE-4B26-9E08-262E28401F56}"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F14913AF-03B7-41E0-91C5-14F9FD04CF58}" type="datetimeFigureOut">
              <a:rPr lang="en-US" smtClean="0"/>
              <a:t>11/9/2018</a:t>
            </a:fld>
            <a:endParaRPr lang="en-US"/>
          </a:p>
        </p:txBody>
      </p:sp>
      <p:sp>
        <p:nvSpPr>
          <p:cNvPr id="3" name="Footer Placeholder 2"/>
          <p:cNvSpPr>
            <a:spLocks noGrp="1"/>
          </p:cNvSpPr>
          <p:nvPr>
            <p:ph type="ftr" sz="quarter" idx="11"/>
          </p:nvPr>
        </p:nvSpPr>
        <p:spPr>
          <a:xfrm>
            <a:off x="2667000" y="6356350"/>
            <a:ext cx="3352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7924800" y="6356350"/>
            <a:ext cx="762000" cy="365125"/>
          </a:xfrm>
          <a:prstGeom prst="rect">
            <a:avLst/>
          </a:prstGeom>
        </p:spPr>
        <p:txBody>
          <a:bodyPr/>
          <a:lstStyle/>
          <a:p>
            <a:fld id="{6D9E41B4-5FBE-4B26-9E08-262E28401F56}"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a:prstGeom prst="rect">
            <a:avLst/>
          </a:prstGeo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a:prstGeom prst="rect">
            <a:avLst/>
          </a:prstGeo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a:prstGeom prst="rect">
            <a:avLst/>
          </a:prstGeo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14913AF-03B7-41E0-91C5-14F9FD04CF58}" type="datetimeFigureOut">
              <a:rPr lang="en-US" smtClean="0"/>
              <a:t>11/9/2018</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7924800" y="6356350"/>
            <a:ext cx="762000" cy="365125"/>
          </a:xfrm>
          <a:prstGeom prst="rect">
            <a:avLst/>
          </a:prstGeom>
        </p:spPr>
        <p:txBody>
          <a:bodyPr/>
          <a:lstStyle/>
          <a:p>
            <a:fld id="{6D9E41B4-5FBE-4B26-9E08-262E28401F56}"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a:prstGeom prst="rect">
            <a:avLst/>
          </a:prstGeo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a:prstGeom prst="rect">
            <a:avLst/>
          </a:prstGeo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14913AF-03B7-41E0-91C5-14F9FD04CF58}" type="datetimeFigureOut">
              <a:rPr lang="en-US" smtClean="0"/>
              <a:t>11/9/2018</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077200" y="6356350"/>
            <a:ext cx="609600" cy="365125"/>
          </a:xfrm>
          <a:prstGeom prst="rect">
            <a:avLst/>
          </a:prstGeom>
        </p:spPr>
        <p:txBody>
          <a:bodyPr/>
          <a:lstStyle/>
          <a:p>
            <a:fld id="{6D9E41B4-5FBE-4B26-9E08-262E28401F5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4913AF-03B7-41E0-91C5-14F9FD04CF58}"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E41B4-5FBE-4B26-9E08-262E28401F56}"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a:prstGeom prst="rect">
            <a:avLst/>
          </a:prstGeom>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935480"/>
            <a:ext cx="8229600" cy="4389120"/>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14913AF-03B7-41E0-91C5-14F9FD04CF58}" type="datetimeFigureOut">
              <a:rPr lang="en-US" smtClean="0"/>
              <a:t>11/9/2018</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7924800" y="6356350"/>
            <a:ext cx="762000" cy="365125"/>
          </a:xfrm>
          <a:prstGeom prst="rect">
            <a:avLst/>
          </a:prstGeom>
        </p:spPr>
        <p:txBody>
          <a:bodyPr/>
          <a:lstStyle/>
          <a:p>
            <a:fld id="{6D9E41B4-5FBE-4B26-9E08-262E28401F56}"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a:prstGeom prst="rect">
            <a:avLst/>
          </a:prstGeo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14913AF-03B7-41E0-91C5-14F9FD04CF58}" type="datetimeFigureOut">
              <a:rPr lang="en-US" smtClean="0"/>
              <a:t>11/9/2018</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7924800" y="6356350"/>
            <a:ext cx="762000" cy="365125"/>
          </a:xfrm>
          <a:prstGeom prst="rect">
            <a:avLst/>
          </a:prstGeom>
        </p:spPr>
        <p:txBody>
          <a:bodyPr/>
          <a:lstStyle/>
          <a:p>
            <a:fld id="{6D9E41B4-5FBE-4B26-9E08-262E28401F56}"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a:prstGeom prst="rect">
            <a:avLst/>
          </a:prstGeo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935480"/>
            <a:ext cx="8229600" cy="438912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14913AF-03B7-41E0-91C5-14F9FD04CF58}" type="datetimeFigureOut">
              <a:rPr lang="en-US" smtClean="0"/>
              <a:t>11/9/2018</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7924800" y="6356350"/>
            <a:ext cx="762000" cy="365125"/>
          </a:xfrm>
          <a:prstGeom prst="rect">
            <a:avLst/>
          </a:prstGeom>
        </p:spPr>
        <p:txBody>
          <a:bodyPr/>
          <a:lstStyle/>
          <a:p>
            <a:fld id="{6D9E41B4-5FBE-4B26-9E08-262E28401F56}"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prstGeom prst="rect">
            <a:avLst/>
          </a:prstGeo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a:prstGeom prst="rect">
            <a:avLst/>
          </a:prstGeo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14913AF-03B7-41E0-91C5-14F9FD04CF58}" type="datetimeFigureOut">
              <a:rPr lang="en-US" smtClean="0"/>
              <a:t>11/9/2018</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7924800" y="6356350"/>
            <a:ext cx="762000" cy="365125"/>
          </a:xfrm>
          <a:prstGeom prst="rect">
            <a:avLst/>
          </a:prstGeom>
        </p:spPr>
        <p:txBody>
          <a:bodyPr/>
          <a:lstStyle/>
          <a:p>
            <a:fld id="{6D9E41B4-5FBE-4B26-9E08-262E28401F5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a:prstGeom prst="rect">
            <a:avLst/>
          </a:prstGeo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a:prstGeom prst="rect">
            <a:avLst/>
          </a:prstGeo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a:prstGeom prst="rect">
            <a:avLst/>
          </a:prstGeo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14913AF-03B7-41E0-91C5-14F9FD04CF58}" type="datetimeFigureOut">
              <a:rPr lang="en-US" smtClean="0"/>
              <a:t>11/9/2018</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7924800" y="6356350"/>
            <a:ext cx="762000" cy="365125"/>
          </a:xfrm>
          <a:prstGeom prst="rect">
            <a:avLst/>
          </a:prstGeom>
        </p:spPr>
        <p:txBody>
          <a:bodyPr/>
          <a:lstStyle/>
          <a:p>
            <a:fld id="{6D9E41B4-5FBE-4B26-9E08-262E28401F56}"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a:prstGeom prst="rect">
            <a:avLst/>
          </a:prstGeo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a:prstGeom prst="rect">
            <a:avLst/>
          </a:prstGeo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a:prstGeom prst="rect">
            <a:avLst/>
          </a:prstGeo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a:prstGeom prst="rect">
            <a:avLst/>
          </a:prstGeo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a:prstGeom prst="rect">
            <a:avLst/>
          </a:prstGeo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F14913AF-03B7-41E0-91C5-14F9FD04CF58}" type="datetimeFigureOut">
              <a:rPr lang="en-US" smtClean="0"/>
              <a:t>11/9/2018</a:t>
            </a:fld>
            <a:endParaRPr lang="en-US"/>
          </a:p>
        </p:txBody>
      </p:sp>
      <p:sp>
        <p:nvSpPr>
          <p:cNvPr id="8" name="Footer Placeholder 7"/>
          <p:cNvSpPr>
            <a:spLocks noGrp="1"/>
          </p:cNvSpPr>
          <p:nvPr>
            <p:ph type="ftr" sz="quarter" idx="11"/>
          </p:nvPr>
        </p:nvSpPr>
        <p:spPr>
          <a:xfrm>
            <a:off x="2667000" y="6356350"/>
            <a:ext cx="3352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7924800" y="6356350"/>
            <a:ext cx="762000" cy="365125"/>
          </a:xfrm>
          <a:prstGeom prst="rect">
            <a:avLst/>
          </a:prstGeom>
        </p:spPr>
        <p:txBody>
          <a:bodyPr/>
          <a:lstStyle/>
          <a:p>
            <a:fld id="{6D9E41B4-5FBE-4B26-9E08-262E28401F56}" type="slidenum">
              <a:rPr lang="en-US" smtClean="0"/>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a:prstGeom prst="rect">
            <a:avLst/>
          </a:prstGeo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F14913AF-03B7-41E0-91C5-14F9FD04CF58}" type="datetimeFigureOut">
              <a:rPr lang="en-US" smtClean="0"/>
              <a:t>11/9/2018</a:t>
            </a:fld>
            <a:endParaRPr lang="en-US"/>
          </a:p>
        </p:txBody>
      </p:sp>
      <p:sp>
        <p:nvSpPr>
          <p:cNvPr id="4" name="Footer Placeholder 3"/>
          <p:cNvSpPr>
            <a:spLocks noGrp="1"/>
          </p:cNvSpPr>
          <p:nvPr>
            <p:ph type="ftr" sz="quarter" idx="11"/>
          </p:nvPr>
        </p:nvSpPr>
        <p:spPr>
          <a:xfrm>
            <a:off x="2667000" y="6356350"/>
            <a:ext cx="3352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7924800" y="6356350"/>
            <a:ext cx="762000" cy="365125"/>
          </a:xfrm>
          <a:prstGeom prst="rect">
            <a:avLst/>
          </a:prstGeom>
        </p:spPr>
        <p:txBody>
          <a:bodyPr/>
          <a:lstStyle/>
          <a:p>
            <a:fld id="{6D9E41B4-5FBE-4B26-9E08-262E28401F56}"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F14913AF-03B7-41E0-91C5-14F9FD04CF58}" type="datetimeFigureOut">
              <a:rPr lang="en-US" smtClean="0"/>
              <a:t>11/9/2018</a:t>
            </a:fld>
            <a:endParaRPr lang="en-US"/>
          </a:p>
        </p:txBody>
      </p:sp>
      <p:sp>
        <p:nvSpPr>
          <p:cNvPr id="3" name="Footer Placeholder 2"/>
          <p:cNvSpPr>
            <a:spLocks noGrp="1"/>
          </p:cNvSpPr>
          <p:nvPr>
            <p:ph type="ftr" sz="quarter" idx="11"/>
          </p:nvPr>
        </p:nvSpPr>
        <p:spPr>
          <a:xfrm>
            <a:off x="2667000" y="6356350"/>
            <a:ext cx="3352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7924800" y="6356350"/>
            <a:ext cx="762000" cy="365125"/>
          </a:xfrm>
          <a:prstGeom prst="rect">
            <a:avLst/>
          </a:prstGeom>
        </p:spPr>
        <p:txBody>
          <a:bodyPr/>
          <a:lstStyle/>
          <a:p>
            <a:fld id="{6D9E41B4-5FBE-4B26-9E08-262E28401F56}" type="slidenum">
              <a:rPr lang="en-US" smtClean="0"/>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a:prstGeom prst="rect">
            <a:avLst/>
          </a:prstGeo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a:prstGeom prst="rect">
            <a:avLst/>
          </a:prstGeo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a:prstGeom prst="rect">
            <a:avLst/>
          </a:prstGeo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14913AF-03B7-41E0-91C5-14F9FD04CF58}" type="datetimeFigureOut">
              <a:rPr lang="en-US" smtClean="0"/>
              <a:t>11/9/2018</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7924800" y="6356350"/>
            <a:ext cx="762000" cy="365125"/>
          </a:xfrm>
          <a:prstGeom prst="rect">
            <a:avLst/>
          </a:prstGeom>
        </p:spPr>
        <p:txBody>
          <a:bodyPr/>
          <a:lstStyle/>
          <a:p>
            <a:fld id="{6D9E41B4-5FBE-4B26-9E08-262E28401F56}"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a:prstGeom prst="rect">
            <a:avLst/>
          </a:prstGeo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a:prstGeom prst="rect">
            <a:avLst/>
          </a:prstGeo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14913AF-03B7-41E0-91C5-14F9FD04CF58}" type="datetimeFigureOut">
              <a:rPr lang="en-US" smtClean="0"/>
              <a:t>11/9/2018</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077200" y="6356350"/>
            <a:ext cx="609600" cy="365125"/>
          </a:xfrm>
          <a:prstGeom prst="rect">
            <a:avLst/>
          </a:prstGeom>
        </p:spPr>
        <p:txBody>
          <a:bodyPr/>
          <a:lstStyle/>
          <a:p>
            <a:fld id="{6D9E41B4-5FBE-4B26-9E08-262E28401F5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14913AF-03B7-41E0-91C5-14F9FD04CF58}"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E41B4-5FBE-4B26-9E08-262E28401F5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a:prstGeom prst="rect">
            <a:avLst/>
          </a:prstGeom>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935480"/>
            <a:ext cx="8229600" cy="4389120"/>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14913AF-03B7-41E0-91C5-14F9FD04CF58}" type="datetimeFigureOut">
              <a:rPr lang="en-US" smtClean="0"/>
              <a:t>11/9/2018</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7924800" y="6356350"/>
            <a:ext cx="762000" cy="365125"/>
          </a:xfrm>
          <a:prstGeom prst="rect">
            <a:avLst/>
          </a:prstGeom>
        </p:spPr>
        <p:txBody>
          <a:bodyPr/>
          <a:lstStyle/>
          <a:p>
            <a:fld id="{6D9E41B4-5FBE-4B26-9E08-262E28401F56}" type="slidenum">
              <a:rPr lang="en-US" smtClean="0"/>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a:prstGeom prst="rect">
            <a:avLst/>
          </a:prstGeo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14913AF-03B7-41E0-91C5-14F9FD04CF58}" type="datetimeFigureOut">
              <a:rPr lang="en-US" smtClean="0"/>
              <a:t>11/9/2018</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7924800" y="6356350"/>
            <a:ext cx="762000" cy="365125"/>
          </a:xfrm>
          <a:prstGeom prst="rect">
            <a:avLst/>
          </a:prstGeom>
        </p:spPr>
        <p:txBody>
          <a:bodyPr/>
          <a:lstStyle/>
          <a:p>
            <a:fld id="{6D9E41B4-5FBE-4B26-9E08-262E28401F5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14913AF-03B7-41E0-91C5-14F9FD04CF58}"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9E41B4-5FBE-4B26-9E08-262E28401F5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14913AF-03B7-41E0-91C5-14F9FD04CF58}"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9E41B4-5FBE-4B26-9E08-262E28401F5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14913AF-03B7-41E0-91C5-14F9FD04CF58}"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9E41B4-5FBE-4B26-9E08-262E28401F5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4913AF-03B7-41E0-91C5-14F9FD04CF58}"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9E41B4-5FBE-4B26-9E08-262E28401F5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14913AF-03B7-41E0-91C5-14F9FD04CF58}"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9E41B4-5FBE-4B26-9E08-262E28401F5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14913AF-03B7-41E0-91C5-14F9FD04CF58}"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D9E41B4-5FBE-4B26-9E08-262E28401F5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14913AF-03B7-41E0-91C5-14F9FD04CF58}" type="datetimeFigureOut">
              <a:rPr lang="en-US" smtClean="0"/>
              <a:t>11/9/2018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D9E41B4-5FBE-4B26-9E08-262E28401F5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
        <p:nvSpPr>
          <p:cNvPr id="3" name="QuestionShape"/>
          <p:cNvSpPr/>
          <p:nvPr userDrawn="1"/>
        </p:nvSpPr>
        <p:spPr>
          <a:xfrm>
            <a:off x="127000" y="127000"/>
            <a:ext cx="8890000" cy="2857500"/>
          </a:xfrm>
          <a:prstGeom prst="rect">
            <a:avLst/>
          </a:prstGeom>
        </p:spPr>
        <p:txBody>
          <a:bodyPr vert="horz" lIns="0" rIns="0" bIns="0" anchor="b">
            <a:normAutofit/>
          </a:bodyPr>
          <a:lstStyle/>
          <a:p>
            <a:pPr lvl="0">
              <a:spcBef>
                <a:spcPct val="0"/>
              </a:spcBef>
              <a:buNone/>
            </a:pPr>
            <a:r>
              <a:rPr kumimoji="0" lang="en-US" sz="5000" b="0" smtClean="0">
                <a:ln>
                  <a:noFill/>
                </a:ln>
                <a:solidFill>
                  <a:schemeClr val="tx2"/>
                </a:solidFill>
                <a:effectLst/>
                <a:latin typeface="+mj-lt"/>
                <a:ea typeface="+mj-ea"/>
                <a:cs typeface="+mj-cs"/>
              </a:rPr>
              <a:t>iRespond Question Master</a:t>
            </a:r>
            <a:endParaRPr kumimoji="0" lang="en-US" sz="5000" b="0">
              <a:ln>
                <a:noFill/>
              </a:ln>
              <a:solidFill>
                <a:schemeClr val="tx2"/>
              </a:solidFill>
              <a:effectLst/>
              <a:latin typeface="+mj-lt"/>
              <a:ea typeface="+mj-ea"/>
              <a:cs typeface="+mj-cs"/>
            </a:endParaRPr>
          </a:p>
        </p:txBody>
      </p:sp>
      <p:sp>
        <p:nvSpPr>
          <p:cNvPr id="4" name="AShape"/>
          <p:cNvSpPr/>
          <p:nvPr userDrawn="1"/>
        </p:nvSpPr>
        <p:spPr>
          <a:xfrm>
            <a:off x="127000" y="3111500"/>
            <a:ext cx="8890000" cy="711200"/>
          </a:xfrm>
          <a:prstGeom prst="rect">
            <a:avLst/>
          </a:prstGeom>
        </p:spPr>
        <p:txBody>
          <a:bodyPr vert="horz">
            <a:normAutofit/>
          </a:bodyPr>
          <a:lstStyle/>
          <a:p>
            <a:pPr marL="274320" lvl="0" indent="-274320" algn="l" defTabSz="914400" rtl="0" eaLnBrk="1" latinLnBrk="0" hangingPunct="1">
              <a:spcBef>
                <a:spcPct val="20000"/>
              </a:spcBef>
              <a:buClr>
                <a:schemeClr val="accent3"/>
              </a:buClr>
              <a:buSzPct val="95000"/>
              <a:buFont typeface="Wingdings 2"/>
              <a:buNone/>
            </a:pPr>
            <a:r>
              <a:rPr kumimoji="0" lang="en-US" sz="2600" smtClean="0">
                <a:solidFill>
                  <a:schemeClr val="tx1"/>
                </a:solidFill>
              </a:rPr>
              <a:t>A.) Response A</a:t>
            </a:r>
            <a:endParaRPr kumimoji="0" lang="en-US" sz="2600">
              <a:solidFill>
                <a:schemeClr val="tx1"/>
              </a:solidFill>
            </a:endParaRPr>
          </a:p>
        </p:txBody>
      </p:sp>
      <p:sp>
        <p:nvSpPr>
          <p:cNvPr id="5" name="BShape"/>
          <p:cNvSpPr/>
          <p:nvPr userDrawn="1"/>
        </p:nvSpPr>
        <p:spPr>
          <a:xfrm>
            <a:off x="127000" y="3835400"/>
            <a:ext cx="8890000" cy="711200"/>
          </a:xfrm>
          <a:prstGeom prst="rect">
            <a:avLst/>
          </a:prstGeom>
        </p:spPr>
        <p:txBody>
          <a:bodyPr vert="horz">
            <a:normAutofit/>
          </a:bodyPr>
          <a:lstStyle/>
          <a:p>
            <a:pPr marL="274320" lvl="0" indent="-274320" algn="l" defTabSz="914400" rtl="0" eaLnBrk="1" latinLnBrk="0" hangingPunct="1">
              <a:spcBef>
                <a:spcPct val="20000"/>
              </a:spcBef>
              <a:buClr>
                <a:schemeClr val="accent3"/>
              </a:buClr>
              <a:buSzPct val="95000"/>
              <a:buFont typeface="Wingdings 2"/>
              <a:buNone/>
            </a:pPr>
            <a:r>
              <a:rPr kumimoji="0" lang="en-US" sz="2600" smtClean="0">
                <a:solidFill>
                  <a:schemeClr val="tx1"/>
                </a:solidFill>
              </a:rPr>
              <a:t>B.) Response B</a:t>
            </a:r>
            <a:endParaRPr kumimoji="0" lang="en-US" sz="2600">
              <a:solidFill>
                <a:schemeClr val="tx1"/>
              </a:solidFill>
            </a:endParaRPr>
          </a:p>
        </p:txBody>
      </p:sp>
      <p:sp>
        <p:nvSpPr>
          <p:cNvPr id="6" name="CShape"/>
          <p:cNvSpPr/>
          <p:nvPr userDrawn="1"/>
        </p:nvSpPr>
        <p:spPr>
          <a:xfrm>
            <a:off x="127000" y="4559300"/>
            <a:ext cx="8890000" cy="711200"/>
          </a:xfrm>
          <a:prstGeom prst="rect">
            <a:avLst/>
          </a:prstGeom>
        </p:spPr>
        <p:txBody>
          <a:bodyPr vert="horz">
            <a:normAutofit/>
          </a:bodyPr>
          <a:lstStyle/>
          <a:p>
            <a:pPr marL="274320" lvl="0" indent="-274320" algn="l" defTabSz="914400" rtl="0" eaLnBrk="1" latinLnBrk="0" hangingPunct="1">
              <a:spcBef>
                <a:spcPct val="20000"/>
              </a:spcBef>
              <a:buClr>
                <a:schemeClr val="accent3"/>
              </a:buClr>
              <a:buSzPct val="95000"/>
              <a:buFont typeface="Wingdings 2"/>
              <a:buNone/>
            </a:pPr>
            <a:r>
              <a:rPr kumimoji="0" lang="en-US" sz="2600" smtClean="0">
                <a:solidFill>
                  <a:schemeClr val="tx1"/>
                </a:solidFill>
              </a:rPr>
              <a:t>C.) Response C</a:t>
            </a:r>
            <a:endParaRPr kumimoji="0" lang="en-US" sz="2600">
              <a:solidFill>
                <a:schemeClr val="tx1"/>
              </a:solidFill>
            </a:endParaRPr>
          </a:p>
        </p:txBody>
      </p:sp>
      <p:sp>
        <p:nvSpPr>
          <p:cNvPr id="11" name="DShape"/>
          <p:cNvSpPr/>
          <p:nvPr userDrawn="1"/>
        </p:nvSpPr>
        <p:spPr>
          <a:xfrm>
            <a:off x="127000" y="5283200"/>
            <a:ext cx="8890000" cy="711200"/>
          </a:xfrm>
          <a:prstGeom prst="rect">
            <a:avLst/>
          </a:prstGeom>
        </p:spPr>
        <p:txBody>
          <a:bodyPr vert="horz">
            <a:normAutofit/>
          </a:bodyPr>
          <a:lstStyle/>
          <a:p>
            <a:pPr marL="274320" lvl="0" indent="-274320" algn="l" defTabSz="914400" rtl="0" eaLnBrk="1" latinLnBrk="0" hangingPunct="1">
              <a:spcBef>
                <a:spcPct val="20000"/>
              </a:spcBef>
              <a:buClr>
                <a:schemeClr val="accent3"/>
              </a:buClr>
              <a:buSzPct val="95000"/>
              <a:buFont typeface="Wingdings 2"/>
              <a:buNone/>
            </a:pPr>
            <a:r>
              <a:rPr kumimoji="0" lang="en-US" sz="2600" smtClean="0">
                <a:solidFill>
                  <a:schemeClr val="tx1"/>
                </a:solidFill>
              </a:rPr>
              <a:t>D.) Response D</a:t>
            </a:r>
            <a:endParaRPr kumimoji="0" lang="en-US" sz="2600">
              <a:solidFill>
                <a:schemeClr val="tx1"/>
              </a:solidFill>
            </a:endParaRPr>
          </a:p>
        </p:txBody>
      </p:sp>
      <p:sp>
        <p:nvSpPr>
          <p:cNvPr id="14" name="EShape"/>
          <p:cNvSpPr/>
          <p:nvPr userDrawn="1"/>
        </p:nvSpPr>
        <p:spPr>
          <a:xfrm>
            <a:off x="127000" y="6007100"/>
            <a:ext cx="8890000" cy="711200"/>
          </a:xfrm>
          <a:prstGeom prst="rect">
            <a:avLst/>
          </a:prstGeom>
        </p:spPr>
        <p:txBody>
          <a:bodyPr vert="horz">
            <a:normAutofit/>
          </a:bodyPr>
          <a:lstStyle/>
          <a:p>
            <a:pPr marL="274320" lvl="0" indent="-274320" algn="l" defTabSz="914400" rtl="0" eaLnBrk="1" latinLnBrk="0" hangingPunct="1">
              <a:spcBef>
                <a:spcPct val="20000"/>
              </a:spcBef>
              <a:buClr>
                <a:schemeClr val="accent3"/>
              </a:buClr>
              <a:buSzPct val="95000"/>
              <a:buFont typeface="Wingdings 2"/>
              <a:buNone/>
            </a:pPr>
            <a:r>
              <a:rPr kumimoji="0" lang="en-US" sz="2600" smtClean="0">
                <a:solidFill>
                  <a:schemeClr val="tx1"/>
                </a:solidFill>
              </a:rPr>
              <a:t>E.) Response E</a:t>
            </a:r>
            <a:endParaRPr kumimoji="0" lang="en-US" sz="2600">
              <a:solidFill>
                <a:schemeClr val="tx1"/>
              </a:solidFill>
            </a:endParaRPr>
          </a:p>
        </p:txBody>
      </p:sp>
      <p:sp>
        <p:nvSpPr>
          <p:cNvPr id="15"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Percent Complete 100%</a:t>
            </a:r>
            <a:endParaRPr lang="en-US" sz="1400">
              <a:solidFill>
                <a:srgbClr val="000000"/>
              </a:solidFill>
            </a:endParaRPr>
          </a:p>
        </p:txBody>
      </p:sp>
      <p:sp>
        <p:nvSpPr>
          <p:cNvPr id="16"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00:30</a:t>
            </a:r>
            <a:endParaRPr lang="en-US" sz="1400">
              <a:solidFill>
                <a:srgbClr val="000000"/>
              </a:solidFill>
            </a:endParaRPr>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
        <p:nvSpPr>
          <p:cNvPr id="3"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42" name="CorrectBarGroup"/>
          <p:cNvGrpSpPr/>
          <p:nvPr userDrawn="1"/>
        </p:nvGrpSpPr>
        <p:grpSpPr>
          <a:xfrm>
            <a:off x="1270000" y="3175000"/>
            <a:ext cx="2667000" cy="2540000"/>
            <a:chOff x="1270000" y="3175000"/>
            <a:chExt cx="2667000" cy="2540000"/>
          </a:xfrm>
        </p:grpSpPr>
        <p:sp>
          <p:nvSpPr>
            <p:cNvPr id="5"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PercentLabelGroup"/>
          <p:cNvGrpSpPr/>
          <p:nvPr userDrawn="1"/>
        </p:nvGrpSpPr>
        <p:grpSpPr>
          <a:xfrm>
            <a:off x="1270000" y="1270000"/>
            <a:ext cx="7429500" cy="317500"/>
            <a:chOff x="1270000" y="1270000"/>
            <a:chExt cx="7429500" cy="317500"/>
          </a:xfrm>
        </p:grpSpPr>
        <p:sp>
          <p:nvSpPr>
            <p:cNvPr id="4"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6"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4"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43" name="IncorrectBarGroup"/>
          <p:cNvGrpSpPr/>
          <p:nvPr userDrawn="1"/>
        </p:nvGrpSpPr>
        <p:grpSpPr>
          <a:xfrm>
            <a:off x="4445000" y="1905000"/>
            <a:ext cx="4254500" cy="3810000"/>
            <a:chOff x="4445000" y="1905000"/>
            <a:chExt cx="4254500" cy="3810000"/>
          </a:xfrm>
        </p:grpSpPr>
        <p:sp>
          <p:nvSpPr>
            <p:cNvPr id="17"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XLabelGroup"/>
          <p:cNvGrpSpPr/>
          <p:nvPr userDrawn="1"/>
        </p:nvGrpSpPr>
        <p:grpSpPr>
          <a:xfrm>
            <a:off x="1270000" y="5842000"/>
            <a:ext cx="7429500" cy="317500"/>
            <a:chOff x="1270000" y="5842000"/>
            <a:chExt cx="7429500" cy="317500"/>
          </a:xfrm>
        </p:grpSpPr>
        <p:sp>
          <p:nvSpPr>
            <p:cNvPr id="6"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5"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9"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23"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6"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41" name="AxisLineGroup"/>
          <p:cNvGrpSpPr/>
          <p:nvPr userDrawn="1"/>
        </p:nvGrpSpPr>
        <p:grpSpPr>
          <a:xfrm>
            <a:off x="889000" y="1587500"/>
            <a:ext cx="8001000" cy="4127500"/>
            <a:chOff x="889000" y="1587500"/>
            <a:chExt cx="8001000" cy="4127500"/>
          </a:xfrm>
        </p:grpSpPr>
        <p:cxnSp>
          <p:nvCxnSpPr>
            <p:cNvPr id="27"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8"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2"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4"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6"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9" name="YLabelGroup"/>
          <p:cNvGrpSpPr/>
          <p:nvPr userDrawn="1"/>
        </p:nvGrpSpPr>
        <p:grpSpPr>
          <a:xfrm>
            <a:off x="254000" y="1841500"/>
            <a:ext cx="762000" cy="3937000"/>
            <a:chOff x="254000" y="1841500"/>
            <a:chExt cx="762000" cy="3937000"/>
          </a:xfrm>
        </p:grpSpPr>
        <p:sp>
          <p:nvSpPr>
            <p:cNvPr id="31"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33"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5"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7"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                As I Lay Dying</a:t>
            </a:r>
            <a:endParaRPr lang="en-US" dirty="0"/>
          </a:p>
        </p:txBody>
      </p:sp>
      <p:sp>
        <p:nvSpPr>
          <p:cNvPr id="3" name="Content Placeholder 2"/>
          <p:cNvSpPr>
            <a:spLocks noGrp="1"/>
          </p:cNvSpPr>
          <p:nvPr>
            <p:ph idx="1"/>
          </p:nvPr>
        </p:nvSpPr>
        <p:spPr/>
        <p:txBody>
          <a:bodyPr>
            <a:normAutofit/>
          </a:bodyPr>
          <a:lstStyle/>
          <a:p>
            <a:pPr>
              <a:buNone/>
            </a:pPr>
            <a:r>
              <a:rPr lang="en-US" dirty="0" smtClean="0"/>
              <a:t>-Title from part of a speech by the ghost of Agamemnon to Odysseus in the Kingdom of the Dead in Homer’s The Odyssey: “As I lay dying, the woman with the dog’s eyes would not close my eyes for me as I descended into Hades”</a:t>
            </a:r>
          </a:p>
          <a:p>
            <a:pPr>
              <a:buNone/>
            </a:pPr>
            <a:r>
              <a:rPr lang="en-US" i="1" dirty="0" smtClean="0"/>
              <a:t>-As I Lay Dying </a:t>
            </a:r>
            <a:r>
              <a:rPr lang="en-US" dirty="0" smtClean="0"/>
              <a:t>is an ironic inversion of the classic quest. In the </a:t>
            </a:r>
            <a:r>
              <a:rPr lang="en-US" i="1" dirty="0" smtClean="0"/>
              <a:t>Odyssey</a:t>
            </a:r>
            <a:r>
              <a:rPr lang="en-US" dirty="0" smtClean="0"/>
              <a:t>, the quest is just, </a:t>
            </a:r>
            <a:r>
              <a:rPr lang="en-US" dirty="0" err="1" smtClean="0"/>
              <a:t>sensical</a:t>
            </a:r>
            <a:r>
              <a:rPr lang="en-US" dirty="0" smtClean="0"/>
              <a:t>, and ends on a happy note, albeit bloody.  In </a:t>
            </a:r>
            <a:r>
              <a:rPr lang="en-US" i="1" dirty="0" smtClean="0"/>
              <a:t>As I Lay Dying</a:t>
            </a:r>
            <a:r>
              <a:rPr lang="en-US" dirty="0" smtClean="0"/>
              <a:t>, the quest is pointless and destructive. </a:t>
            </a:r>
            <a:endParaRPr lang="en-US" i="1" dirty="0" smtClean="0"/>
          </a:p>
          <a:p>
            <a:endParaRPr lang="en-US" dirty="0"/>
          </a:p>
        </p:txBody>
      </p:sp>
    </p:spTree>
    <p:extLst>
      <p:ext uri="{BB962C8B-B14F-4D97-AF65-F5344CB8AC3E}">
        <p14:creationId xmlns:p14="http://schemas.microsoft.com/office/powerpoint/2010/main" val="22852687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dirty="0" smtClean="0"/>
              <a:t>-1</a:t>
            </a:r>
            <a:r>
              <a:rPr lang="en-US" baseline="30000" dirty="0" smtClean="0"/>
              <a:t>st</a:t>
            </a:r>
            <a:r>
              <a:rPr lang="en-US" dirty="0" smtClean="0"/>
              <a:t> novel to introduce </a:t>
            </a:r>
            <a:r>
              <a:rPr lang="en-US" dirty="0" err="1" smtClean="0"/>
              <a:t>Yoknapatawaha</a:t>
            </a:r>
            <a:r>
              <a:rPr lang="en-US" dirty="0" smtClean="0"/>
              <a:t> County, a fictional rendition of his native Lafayette County</a:t>
            </a:r>
          </a:p>
          <a:p>
            <a:pPr>
              <a:buNone/>
            </a:pPr>
            <a:r>
              <a:rPr lang="en-US" dirty="0" smtClean="0"/>
              <a:t>-Novel does away with unified perspective of a single narrator. Text is fragmented into 59 segments that are voiced from 15 different perspectives( successive interior monologues). Narrative style forces the reader to take an active part in constructing the story, which allows for multiple conflicting interpretations and insight into the psychology of the characters</a:t>
            </a:r>
          </a:p>
          <a:p>
            <a:endParaRPr lang="en-US" dirty="0"/>
          </a:p>
        </p:txBody>
      </p:sp>
    </p:spTree>
    <p:extLst>
      <p:ext uri="{BB962C8B-B14F-4D97-AF65-F5344CB8AC3E}">
        <p14:creationId xmlns:p14="http://schemas.microsoft.com/office/powerpoint/2010/main" val="493468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600" dirty="0" smtClean="0"/>
              <a:t>Since language has its limitations, what a character thinks more relevant to the story than what the character says.</a:t>
            </a:r>
          </a:p>
          <a:p>
            <a:r>
              <a:rPr lang="en-US" sz="3600" dirty="0" smtClean="0"/>
              <a:t>Mute  interaction demonstrates how characters are cut of from each other, which underscores a sense of isolation. </a:t>
            </a:r>
          </a:p>
          <a:p>
            <a:endParaRPr lang="en-US" dirty="0"/>
          </a:p>
        </p:txBody>
      </p:sp>
    </p:spTree>
    <p:extLst>
      <p:ext uri="{BB962C8B-B14F-4D97-AF65-F5344CB8AC3E}">
        <p14:creationId xmlns:p14="http://schemas.microsoft.com/office/powerpoint/2010/main" val="359595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Things </a:t>
            </a:r>
            <a:r>
              <a:rPr lang="en-US" dirty="0" smtClean="0"/>
              <a:t>to look for </a:t>
            </a:r>
            <a:endParaRPr lang="en-US" dirty="0"/>
          </a:p>
        </p:txBody>
      </p:sp>
      <p:sp>
        <p:nvSpPr>
          <p:cNvPr id="3" name="Content Placeholder 2"/>
          <p:cNvSpPr>
            <a:spLocks noGrp="1"/>
          </p:cNvSpPr>
          <p:nvPr>
            <p:ph idx="1"/>
          </p:nvPr>
        </p:nvSpPr>
        <p:spPr/>
        <p:txBody>
          <a:bodyPr/>
          <a:lstStyle/>
          <a:p>
            <a:r>
              <a:rPr lang="en-US" dirty="0" smtClean="0"/>
              <a:t>Conflicting opinions and contradicting sides to the same story</a:t>
            </a:r>
          </a:p>
          <a:p>
            <a:r>
              <a:rPr lang="en-US" dirty="0" smtClean="0"/>
              <a:t>Changes in typeface: shift from “normal” to italics</a:t>
            </a:r>
          </a:p>
          <a:p>
            <a:r>
              <a:rPr lang="en-US" dirty="0" smtClean="0"/>
              <a:t>Check to see whose name is at the beginning of each section</a:t>
            </a:r>
          </a:p>
          <a:p>
            <a:r>
              <a:rPr lang="en-US" dirty="0" smtClean="0"/>
              <a:t>Take notes about characters / plot while reading and questions that arise as you read</a:t>
            </a:r>
          </a:p>
          <a:p>
            <a:endParaRPr lang="en-US" dirty="0" smtClean="0"/>
          </a:p>
          <a:p>
            <a:endParaRPr lang="en-US" dirty="0"/>
          </a:p>
        </p:txBody>
      </p:sp>
    </p:spTree>
    <p:extLst>
      <p:ext uri="{BB962C8B-B14F-4D97-AF65-F5344CB8AC3E}">
        <p14:creationId xmlns:p14="http://schemas.microsoft.com/office/powerpoint/2010/main" val="4239792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 1</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Read sections 1-32</a:t>
            </a:r>
          </a:p>
          <a:p>
            <a:pPr marL="514350" indent="-514350">
              <a:buFont typeface="Wingdings 2"/>
              <a:buAutoNum type="arabicPeriod"/>
            </a:pPr>
            <a:r>
              <a:rPr lang="en-US" dirty="0"/>
              <a:t>Questions need to be open ended, specific, and avoid plot and yes/no responses. You must have questions that focus on each of the following literary aspects:  characterization, theme, symbolism, conflict, and imagery</a:t>
            </a:r>
            <a:r>
              <a:rPr lang="en-US" dirty="0" smtClean="0"/>
              <a:t>. Be sure to clearly label the category for each question</a:t>
            </a:r>
            <a:r>
              <a:rPr lang="en-US" dirty="0" smtClean="0"/>
              <a:t>.</a:t>
            </a:r>
          </a:p>
          <a:p>
            <a:pPr marL="0" indent="0">
              <a:buNone/>
            </a:pPr>
            <a:r>
              <a:rPr lang="en-US" dirty="0" smtClean="0"/>
              <a:t>* Do not use </a:t>
            </a:r>
            <a:r>
              <a:rPr lang="en-US" dirty="0" err="1" smtClean="0"/>
              <a:t>Vardaman</a:t>
            </a:r>
            <a:r>
              <a:rPr lang="en-US" dirty="0" smtClean="0"/>
              <a:t> stating, “My mother is </a:t>
            </a:r>
            <a:r>
              <a:rPr lang="en-US" smtClean="0"/>
              <a:t>a fish.”</a:t>
            </a:r>
            <a:endParaRPr lang="en-US" dirty="0" smtClean="0"/>
          </a:p>
          <a:p>
            <a:pPr marL="514350" indent="-514350">
              <a:buFont typeface="Wingdings 2"/>
              <a:buAutoNum type="arabicPeriod"/>
            </a:pPr>
            <a:r>
              <a:rPr lang="en-US" dirty="0" smtClean="0"/>
              <a:t>Typed and 2 copies</a:t>
            </a:r>
            <a:endParaRPr lang="en-US" dirty="0"/>
          </a:p>
          <a:p>
            <a:pPr marL="514350" indent="-514350">
              <a:buAutoNum type="arabicPeriod"/>
            </a:pPr>
            <a:r>
              <a:rPr lang="en-US" dirty="0" smtClean="0"/>
              <a:t>Assignment date is Nov. 16th</a:t>
            </a:r>
          </a:p>
        </p:txBody>
      </p:sp>
    </p:spTree>
    <p:extLst>
      <p:ext uri="{BB962C8B-B14F-4D97-AF65-F5344CB8AC3E}">
        <p14:creationId xmlns:p14="http://schemas.microsoft.com/office/powerpoint/2010/main" val="17096056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iRespondQuestionMaster">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iRespondGraphMaster">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TotalTime>
  <Words>352</Words>
  <Application>Microsoft Office PowerPoint</Application>
  <PresentationFormat>On-screen Show (4:3)</PresentationFormat>
  <Paragraphs>18</Paragraphs>
  <Slides>5</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5</vt:i4>
      </vt:variant>
    </vt:vector>
  </HeadingPairs>
  <TitlesOfParts>
    <vt:vector size="11" baseType="lpstr">
      <vt:lpstr>Calibri</vt:lpstr>
      <vt:lpstr>Constantia</vt:lpstr>
      <vt:lpstr>Wingdings 2</vt:lpstr>
      <vt:lpstr>Flow</vt:lpstr>
      <vt:lpstr>iRespondQuestionMaster</vt:lpstr>
      <vt:lpstr>iRespondGraphMaster</vt:lpstr>
      <vt:lpstr>                As I Lay Dying</vt:lpstr>
      <vt:lpstr>PowerPoint Presentation</vt:lpstr>
      <vt:lpstr>PowerPoint Presentation</vt:lpstr>
      <vt:lpstr>               Things to look for </vt:lpstr>
      <vt:lpstr>Assignment # 1</vt:lpstr>
    </vt:vector>
  </TitlesOfParts>
  <Company>Cobb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I Lay Dying</dc:title>
  <dc:creator>install</dc:creator>
  <cp:lastModifiedBy>Robert Delisle</cp:lastModifiedBy>
  <cp:revision>7</cp:revision>
  <dcterms:created xsi:type="dcterms:W3CDTF">2013-02-01T16:58:50Z</dcterms:created>
  <dcterms:modified xsi:type="dcterms:W3CDTF">2018-11-09T11:27:20Z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ies>
</file>