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sldIdLst>
    <p:sldId id="256" r:id="rId4"/>
    <p:sldId id="257" r:id="rId5"/>
    <p:sldId id="258" r:id="rId6"/>
    <p:sldId id="259" r:id="rId7"/>
    <p:sldId id="260"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20" y="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9CF67C0-F189-40AD-823B-68FE1C99B81D}" type="datetimeFigureOut">
              <a:rPr lang="en-US" smtClean="0"/>
              <a:t>3/20/2018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CD3885F-A209-4D7B-9BE8-CAA7257F49AF}" type="slidenum">
              <a:rPr lang="en-US" smtClean="0"/>
              <a:t>‹#›</a:t>
            </a:fld>
            <a:endParaRPr lang="en-US"/>
          </a:p>
        </p:txBody>
      </p:sp>
    </p:spTree>
    <p:extLst>
      <p:ext uri="{BB962C8B-B14F-4D97-AF65-F5344CB8AC3E}">
        <p14:creationId xmlns:p14="http://schemas.microsoft.com/office/powerpoint/2010/main" val="481547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9CF67C0-F189-40AD-823B-68FE1C99B81D}" type="datetimeFigureOut">
              <a:rPr lang="en-US" smtClean="0"/>
              <a:t>3/20/2018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CD3885F-A209-4D7B-9BE8-CAA7257F49AF}" type="slidenum">
              <a:rPr lang="en-US" smtClean="0"/>
              <a:t>‹#›</a:t>
            </a:fld>
            <a:endParaRPr lang="en-US"/>
          </a:p>
        </p:txBody>
      </p:sp>
    </p:spTree>
    <p:extLst>
      <p:ext uri="{BB962C8B-B14F-4D97-AF65-F5344CB8AC3E}">
        <p14:creationId xmlns:p14="http://schemas.microsoft.com/office/powerpoint/2010/main" val="1481064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9CF67C0-F189-40AD-823B-68FE1C99B81D}" type="datetimeFigureOut">
              <a:rPr lang="en-US" smtClean="0"/>
              <a:t>3/20/2018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CD3885F-A209-4D7B-9BE8-CAA7257F49AF}" type="slidenum">
              <a:rPr lang="en-US" smtClean="0"/>
              <a:t>‹#›</a:t>
            </a:fld>
            <a:endParaRPr lang="en-US"/>
          </a:p>
        </p:txBody>
      </p:sp>
    </p:spTree>
    <p:extLst>
      <p:ext uri="{BB962C8B-B14F-4D97-AF65-F5344CB8AC3E}">
        <p14:creationId xmlns:p14="http://schemas.microsoft.com/office/powerpoint/2010/main" val="4815474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9CF67C0-F189-40AD-823B-68FE1C99B81D}" type="datetimeFigureOut">
              <a:rPr lang="en-US" smtClean="0"/>
              <a:t>3/20/2018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CD3885F-A209-4D7B-9BE8-CAA7257F49AF}" type="slidenum">
              <a:rPr lang="en-US" smtClean="0"/>
              <a:t>‹#›</a:t>
            </a:fld>
            <a:endParaRPr lang="en-US"/>
          </a:p>
        </p:txBody>
      </p:sp>
    </p:spTree>
    <p:extLst>
      <p:ext uri="{BB962C8B-B14F-4D97-AF65-F5344CB8AC3E}">
        <p14:creationId xmlns:p14="http://schemas.microsoft.com/office/powerpoint/2010/main" val="4794987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9CF67C0-F189-40AD-823B-68FE1C99B81D}" type="datetimeFigureOut">
              <a:rPr lang="en-US" smtClean="0"/>
              <a:t>3/20/2018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CD3885F-A209-4D7B-9BE8-CAA7257F49AF}" type="slidenum">
              <a:rPr lang="en-US" smtClean="0"/>
              <a:t>‹#›</a:t>
            </a:fld>
            <a:endParaRPr lang="en-US"/>
          </a:p>
        </p:txBody>
      </p:sp>
    </p:spTree>
    <p:extLst>
      <p:ext uri="{BB962C8B-B14F-4D97-AF65-F5344CB8AC3E}">
        <p14:creationId xmlns:p14="http://schemas.microsoft.com/office/powerpoint/2010/main" val="20667510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B9CF67C0-F189-40AD-823B-68FE1C99B81D}" type="datetimeFigureOut">
              <a:rPr lang="en-US" smtClean="0"/>
              <a:t>3/20/2018</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8CD3885F-A209-4D7B-9BE8-CAA7257F49AF}" type="slidenum">
              <a:rPr lang="en-US" smtClean="0"/>
              <a:t>‹#›</a:t>
            </a:fld>
            <a:endParaRPr lang="en-US"/>
          </a:p>
        </p:txBody>
      </p:sp>
    </p:spTree>
    <p:extLst>
      <p:ext uri="{BB962C8B-B14F-4D97-AF65-F5344CB8AC3E}">
        <p14:creationId xmlns:p14="http://schemas.microsoft.com/office/powerpoint/2010/main" val="38935856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9CF67C0-F189-40AD-823B-68FE1C99B81D}" type="datetimeFigureOut">
              <a:rPr lang="en-US" smtClean="0"/>
              <a:t>3/20/2018</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8CD3885F-A209-4D7B-9BE8-CAA7257F49AF}" type="slidenum">
              <a:rPr lang="en-US" smtClean="0"/>
              <a:t>‹#›</a:t>
            </a:fld>
            <a:endParaRPr lang="en-US"/>
          </a:p>
        </p:txBody>
      </p:sp>
    </p:spTree>
    <p:extLst>
      <p:ext uri="{BB962C8B-B14F-4D97-AF65-F5344CB8AC3E}">
        <p14:creationId xmlns:p14="http://schemas.microsoft.com/office/powerpoint/2010/main" val="25681547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9CF67C0-F189-40AD-823B-68FE1C99B81D}" type="datetimeFigureOut">
              <a:rPr lang="en-US" smtClean="0"/>
              <a:t>3/20/2018</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8CD3885F-A209-4D7B-9BE8-CAA7257F49AF}" type="slidenum">
              <a:rPr lang="en-US" smtClean="0"/>
              <a:t>‹#›</a:t>
            </a:fld>
            <a:endParaRPr lang="en-US"/>
          </a:p>
        </p:txBody>
      </p:sp>
    </p:spTree>
    <p:extLst>
      <p:ext uri="{BB962C8B-B14F-4D97-AF65-F5344CB8AC3E}">
        <p14:creationId xmlns:p14="http://schemas.microsoft.com/office/powerpoint/2010/main" val="24829239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9CF67C0-F189-40AD-823B-68FE1C99B81D}" type="datetimeFigureOut">
              <a:rPr lang="en-US" smtClean="0"/>
              <a:t>3/20/2018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CD3885F-A209-4D7B-9BE8-CAA7257F49AF}" type="slidenum">
              <a:rPr lang="en-US" smtClean="0"/>
              <a:t>‹#›</a:t>
            </a:fld>
            <a:endParaRPr lang="en-US"/>
          </a:p>
        </p:txBody>
      </p:sp>
    </p:spTree>
    <p:extLst>
      <p:ext uri="{BB962C8B-B14F-4D97-AF65-F5344CB8AC3E}">
        <p14:creationId xmlns:p14="http://schemas.microsoft.com/office/powerpoint/2010/main" val="4900728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9CF67C0-F189-40AD-823B-68FE1C99B81D}" type="datetimeFigureOut">
              <a:rPr lang="en-US" smtClean="0"/>
              <a:t>3/20/2018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CD3885F-A209-4D7B-9BE8-CAA7257F49AF}" type="slidenum">
              <a:rPr lang="en-US" smtClean="0"/>
              <a:t>‹#›</a:t>
            </a:fld>
            <a:endParaRPr lang="en-US"/>
          </a:p>
        </p:txBody>
      </p:sp>
    </p:spTree>
    <p:extLst>
      <p:ext uri="{BB962C8B-B14F-4D97-AF65-F5344CB8AC3E}">
        <p14:creationId xmlns:p14="http://schemas.microsoft.com/office/powerpoint/2010/main" val="18556594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9CF67C0-F189-40AD-823B-68FE1C99B81D}" type="datetimeFigureOut">
              <a:rPr lang="en-US" smtClean="0"/>
              <a:t>3/20/2018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CD3885F-A209-4D7B-9BE8-CAA7257F49AF}" type="slidenum">
              <a:rPr lang="en-US" smtClean="0"/>
              <a:t>‹#›</a:t>
            </a:fld>
            <a:endParaRPr lang="en-US"/>
          </a:p>
        </p:txBody>
      </p:sp>
    </p:spTree>
    <p:extLst>
      <p:ext uri="{BB962C8B-B14F-4D97-AF65-F5344CB8AC3E}">
        <p14:creationId xmlns:p14="http://schemas.microsoft.com/office/powerpoint/2010/main" val="3456014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9CF67C0-F189-40AD-823B-68FE1C99B81D}" type="datetimeFigureOut">
              <a:rPr lang="en-US" smtClean="0"/>
              <a:t>3/20/2018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CD3885F-A209-4D7B-9BE8-CAA7257F49AF}" type="slidenum">
              <a:rPr lang="en-US" smtClean="0"/>
              <a:t>‹#›</a:t>
            </a:fld>
            <a:endParaRPr lang="en-US"/>
          </a:p>
        </p:txBody>
      </p:sp>
    </p:spTree>
    <p:extLst>
      <p:ext uri="{BB962C8B-B14F-4D97-AF65-F5344CB8AC3E}">
        <p14:creationId xmlns:p14="http://schemas.microsoft.com/office/powerpoint/2010/main" val="4794987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9CF67C0-F189-40AD-823B-68FE1C99B81D}" type="datetimeFigureOut">
              <a:rPr lang="en-US" smtClean="0"/>
              <a:t>3/20/2018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CD3885F-A209-4D7B-9BE8-CAA7257F49AF}" type="slidenum">
              <a:rPr lang="en-US" smtClean="0"/>
              <a:t>‹#›</a:t>
            </a:fld>
            <a:endParaRPr lang="en-US"/>
          </a:p>
        </p:txBody>
      </p:sp>
    </p:spTree>
    <p:extLst>
      <p:ext uri="{BB962C8B-B14F-4D97-AF65-F5344CB8AC3E}">
        <p14:creationId xmlns:p14="http://schemas.microsoft.com/office/powerpoint/2010/main" val="14810645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9CF67C0-F189-40AD-823B-68FE1C99B81D}" type="datetimeFigureOut">
              <a:rPr lang="en-US" smtClean="0"/>
              <a:t>3/20/2018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CD3885F-A209-4D7B-9BE8-CAA7257F49A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CF67C0-F189-40AD-823B-68FE1C99B81D}" type="datetimeFigureOut">
              <a:rPr lang="en-US" smtClean="0"/>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3885F-A209-4D7B-9BE8-CAA7257F49AF}"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9CF67C0-F189-40AD-823B-68FE1C99B81D}" type="datetimeFigureOut">
              <a:rPr lang="en-US" smtClean="0"/>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3885F-A209-4D7B-9BE8-CAA7257F49A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9CF67C0-F189-40AD-823B-68FE1C99B81D}" type="datetimeFigureOut">
              <a:rPr lang="en-US" smtClean="0"/>
              <a:t>3/20/2018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D3885F-A209-4D7B-9BE8-CAA7257F49AF}" type="slidenum">
              <a:rPr lang="en-US" smtClean="0"/>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9CF67C0-F189-40AD-823B-68FE1C99B81D}" type="datetimeFigureOut">
              <a:rPr lang="en-US" smtClean="0"/>
              <a:t>3/20/2018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D3885F-A209-4D7B-9BE8-CAA7257F49AF}" type="slidenum">
              <a:rPr lang="en-US" smtClean="0"/>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9CF67C0-F189-40AD-823B-68FE1C99B81D}" type="datetimeFigureOut">
              <a:rPr lang="en-US" smtClean="0"/>
              <a:t>3/20/2018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D3885F-A209-4D7B-9BE8-CAA7257F49AF}" type="slidenum">
              <a:rPr lang="en-US" smtClean="0"/>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CF67C0-F189-40AD-823B-68FE1C99B81D}" type="datetimeFigureOut">
              <a:rPr lang="en-US" smtClean="0"/>
              <a:t>3/20/2018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D3885F-A209-4D7B-9BE8-CAA7257F49AF}" type="slidenum">
              <a:rPr lang="en-US" smtClean="0"/>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9CF67C0-F189-40AD-823B-68FE1C99B81D}" type="datetimeFigureOut">
              <a:rPr lang="en-US" smtClean="0"/>
              <a:t>3/20/2018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D3885F-A209-4D7B-9BE8-CAA7257F49AF}" type="slidenum">
              <a:rPr lang="en-US" smtClean="0"/>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9CF67C0-F189-40AD-823B-68FE1C99B81D}" type="datetimeFigureOut">
              <a:rPr lang="en-US" smtClean="0"/>
              <a:t>3/20/2018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CD3885F-A209-4D7B-9BE8-CAA7257F49AF}"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9CF67C0-F189-40AD-823B-68FE1C99B81D}" type="datetimeFigureOut">
              <a:rPr lang="en-US" smtClean="0"/>
              <a:t>3/20/2018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CD3885F-A209-4D7B-9BE8-CAA7257F49AF}" type="slidenum">
              <a:rPr lang="en-US" smtClean="0"/>
              <a:t>‹#›</a:t>
            </a:fld>
            <a:endParaRPr lang="en-US"/>
          </a:p>
        </p:txBody>
      </p:sp>
    </p:spTree>
    <p:extLst>
      <p:ext uri="{BB962C8B-B14F-4D97-AF65-F5344CB8AC3E}">
        <p14:creationId xmlns:p14="http://schemas.microsoft.com/office/powerpoint/2010/main" val="206675108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CF67C0-F189-40AD-823B-68FE1C99B81D}" type="datetimeFigureOut">
              <a:rPr lang="en-US" smtClean="0"/>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3885F-A209-4D7B-9BE8-CAA7257F49AF}" type="slidenum">
              <a:rPr lang="en-US" smtClean="0"/>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CF67C0-F189-40AD-823B-68FE1C99B81D}" type="datetimeFigureOut">
              <a:rPr lang="en-US" smtClean="0"/>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3885F-A209-4D7B-9BE8-CAA7257F49A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B9CF67C0-F189-40AD-823B-68FE1C99B81D}" type="datetimeFigureOut">
              <a:rPr lang="en-US" smtClean="0"/>
              <a:t>3/20/2018</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8CD3885F-A209-4D7B-9BE8-CAA7257F49AF}" type="slidenum">
              <a:rPr lang="en-US" smtClean="0"/>
              <a:t>‹#›</a:t>
            </a:fld>
            <a:endParaRPr lang="en-US"/>
          </a:p>
        </p:txBody>
      </p:sp>
    </p:spTree>
    <p:extLst>
      <p:ext uri="{BB962C8B-B14F-4D97-AF65-F5344CB8AC3E}">
        <p14:creationId xmlns:p14="http://schemas.microsoft.com/office/powerpoint/2010/main" val="3893585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9CF67C0-F189-40AD-823B-68FE1C99B81D}" type="datetimeFigureOut">
              <a:rPr lang="en-US" smtClean="0"/>
              <a:t>3/20/2018</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8CD3885F-A209-4D7B-9BE8-CAA7257F49AF}" type="slidenum">
              <a:rPr lang="en-US" smtClean="0"/>
              <a:t>‹#›</a:t>
            </a:fld>
            <a:endParaRPr lang="en-US"/>
          </a:p>
        </p:txBody>
      </p:sp>
    </p:spTree>
    <p:extLst>
      <p:ext uri="{BB962C8B-B14F-4D97-AF65-F5344CB8AC3E}">
        <p14:creationId xmlns:p14="http://schemas.microsoft.com/office/powerpoint/2010/main" val="2568154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9CF67C0-F189-40AD-823B-68FE1C99B81D}" type="datetimeFigureOut">
              <a:rPr lang="en-US" smtClean="0"/>
              <a:t>3/20/2018</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8CD3885F-A209-4D7B-9BE8-CAA7257F49AF}" type="slidenum">
              <a:rPr lang="en-US" smtClean="0"/>
              <a:t>‹#›</a:t>
            </a:fld>
            <a:endParaRPr lang="en-US"/>
          </a:p>
        </p:txBody>
      </p:sp>
    </p:spTree>
    <p:extLst>
      <p:ext uri="{BB962C8B-B14F-4D97-AF65-F5344CB8AC3E}">
        <p14:creationId xmlns:p14="http://schemas.microsoft.com/office/powerpoint/2010/main" val="2482923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9CF67C0-F189-40AD-823B-68FE1C99B81D}" type="datetimeFigureOut">
              <a:rPr lang="en-US" smtClean="0"/>
              <a:t>3/20/2018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CD3885F-A209-4D7B-9BE8-CAA7257F49AF}" type="slidenum">
              <a:rPr lang="en-US" smtClean="0"/>
              <a:t>‹#›</a:t>
            </a:fld>
            <a:endParaRPr lang="en-US"/>
          </a:p>
        </p:txBody>
      </p:sp>
    </p:spTree>
    <p:extLst>
      <p:ext uri="{BB962C8B-B14F-4D97-AF65-F5344CB8AC3E}">
        <p14:creationId xmlns:p14="http://schemas.microsoft.com/office/powerpoint/2010/main" val="490072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9CF67C0-F189-40AD-823B-68FE1C99B81D}" type="datetimeFigureOut">
              <a:rPr lang="en-US" smtClean="0"/>
              <a:t>3/20/2018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CD3885F-A209-4D7B-9BE8-CAA7257F49AF}" type="slidenum">
              <a:rPr lang="en-US" smtClean="0"/>
              <a:t>‹#›</a:t>
            </a:fld>
            <a:endParaRPr lang="en-US"/>
          </a:p>
        </p:txBody>
      </p:sp>
    </p:spTree>
    <p:extLst>
      <p:ext uri="{BB962C8B-B14F-4D97-AF65-F5344CB8AC3E}">
        <p14:creationId xmlns:p14="http://schemas.microsoft.com/office/powerpoint/2010/main" val="1855659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9CF67C0-F189-40AD-823B-68FE1C99B81D}" type="datetimeFigureOut">
              <a:rPr lang="en-US" smtClean="0"/>
              <a:t>3/20/2018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CD3885F-A209-4D7B-9BE8-CAA7257F49AF}" type="slidenum">
              <a:rPr lang="en-US" smtClean="0"/>
              <a:t>‹#›</a:t>
            </a:fld>
            <a:endParaRPr lang="en-US"/>
          </a:p>
        </p:txBody>
      </p:sp>
    </p:spTree>
    <p:extLst>
      <p:ext uri="{BB962C8B-B14F-4D97-AF65-F5344CB8AC3E}">
        <p14:creationId xmlns:p14="http://schemas.microsoft.com/office/powerpoint/2010/main" val="3456014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QuestionShape"/>
          <p:cNvSpPr/>
          <p:nvPr userDrawn="1"/>
        </p:nvSpPr>
        <p:spPr>
          <a:xfrm>
            <a:off x="127000" y="127000"/>
            <a:ext cx="8890000" cy="2857500"/>
          </a:xfrm>
          <a:prstGeom prst="rect">
            <a:avLst/>
          </a:prstGeom>
        </p:spPr>
        <p:txBody>
          <a:bodyPr vert="horz" lIns="91440" tIns="45720" rIns="91440" bIns="45720" rtlCol="0" anchor="ctr">
            <a:normAutofit/>
          </a:bodyPr>
          <a:lstStyle/>
          <a:p>
            <a:pPr lvl="0" algn="ctr">
              <a:spcBef>
                <a:spcPct val="0"/>
              </a:spcBef>
              <a:buNone/>
            </a:pPr>
            <a:r>
              <a:rPr lang="en-US" sz="4400" smtClean="0">
                <a:solidFill>
                  <a:schemeClr val="tx1"/>
                </a:solidFill>
                <a:latin typeface="+mj-lt"/>
                <a:ea typeface="+mj-ea"/>
                <a:cs typeface="+mj-cs"/>
              </a:rPr>
              <a:t>iRespond Question Master</a:t>
            </a:r>
            <a:endParaRPr lang="en-US" sz="4400">
              <a:solidFill>
                <a:schemeClr val="tx1"/>
              </a:solidFill>
              <a:latin typeface="+mj-lt"/>
              <a:ea typeface="+mj-ea"/>
              <a:cs typeface="+mj-cs"/>
            </a:endParaRPr>
          </a:p>
        </p:txBody>
      </p:sp>
      <p:sp>
        <p:nvSpPr>
          <p:cNvPr id="8" name="AShape"/>
          <p:cNvSpPr/>
          <p:nvPr userDrawn="1"/>
        </p:nvSpPr>
        <p:spPr>
          <a:xfrm>
            <a:off x="127000" y="31115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anose="020B0604020202020204" pitchFamily="34" charset="0"/>
              <a:buNone/>
            </a:pPr>
            <a:r>
              <a:rPr lang="en-US" sz="3200" smtClean="0">
                <a:solidFill>
                  <a:schemeClr val="tx1"/>
                </a:solidFill>
              </a:rPr>
              <a:t>A.) Response A</a:t>
            </a:r>
            <a:endParaRPr lang="en-US" sz="3200">
              <a:solidFill>
                <a:schemeClr val="tx1"/>
              </a:solidFill>
            </a:endParaRPr>
          </a:p>
        </p:txBody>
      </p:sp>
      <p:sp>
        <p:nvSpPr>
          <p:cNvPr id="9" name="BShape"/>
          <p:cNvSpPr/>
          <p:nvPr userDrawn="1"/>
        </p:nvSpPr>
        <p:spPr>
          <a:xfrm>
            <a:off x="127000" y="38354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anose="020B0604020202020204" pitchFamily="34" charset="0"/>
              <a:buNone/>
            </a:pPr>
            <a:r>
              <a:rPr lang="en-US" sz="3200" smtClean="0">
                <a:solidFill>
                  <a:schemeClr val="tx1"/>
                </a:solidFill>
              </a:rPr>
              <a:t>B.) Response B</a:t>
            </a:r>
            <a:endParaRPr lang="en-US" sz="3200">
              <a:solidFill>
                <a:schemeClr val="tx1"/>
              </a:solidFill>
            </a:endParaRPr>
          </a:p>
        </p:txBody>
      </p:sp>
      <p:sp>
        <p:nvSpPr>
          <p:cNvPr id="10" name="CShape"/>
          <p:cNvSpPr/>
          <p:nvPr userDrawn="1"/>
        </p:nvSpPr>
        <p:spPr>
          <a:xfrm>
            <a:off x="127000" y="45593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anose="020B0604020202020204" pitchFamily="34" charset="0"/>
              <a:buNone/>
            </a:pPr>
            <a:r>
              <a:rPr lang="en-US" sz="3200" smtClean="0">
                <a:solidFill>
                  <a:schemeClr val="tx1"/>
                </a:solidFill>
              </a:rPr>
              <a:t>C.) Response C</a:t>
            </a:r>
            <a:endParaRPr lang="en-US" sz="3200">
              <a:solidFill>
                <a:schemeClr val="tx1"/>
              </a:solidFill>
            </a:endParaRPr>
          </a:p>
        </p:txBody>
      </p:sp>
      <p:sp>
        <p:nvSpPr>
          <p:cNvPr id="11" name="DShape"/>
          <p:cNvSpPr/>
          <p:nvPr userDrawn="1"/>
        </p:nvSpPr>
        <p:spPr>
          <a:xfrm>
            <a:off x="127000" y="52832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anose="020B0604020202020204" pitchFamily="34" charset="0"/>
              <a:buNone/>
            </a:pPr>
            <a:r>
              <a:rPr lang="en-US" sz="3200" smtClean="0">
                <a:solidFill>
                  <a:schemeClr val="tx1"/>
                </a:solidFill>
              </a:rPr>
              <a:t>D.) Response D</a:t>
            </a:r>
            <a:endParaRPr lang="en-US" sz="3200">
              <a:solidFill>
                <a:schemeClr val="tx1"/>
              </a:solidFill>
            </a:endParaRPr>
          </a:p>
        </p:txBody>
      </p:sp>
      <p:sp>
        <p:nvSpPr>
          <p:cNvPr id="12" name="EShape"/>
          <p:cNvSpPr/>
          <p:nvPr userDrawn="1"/>
        </p:nvSpPr>
        <p:spPr>
          <a:xfrm>
            <a:off x="127000" y="60071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anose="020B0604020202020204" pitchFamily="34" charset="0"/>
              <a:buNone/>
            </a:pPr>
            <a:r>
              <a:rPr lang="en-US" sz="3200" smtClean="0">
                <a:solidFill>
                  <a:schemeClr val="tx1"/>
                </a:solidFill>
              </a:rPr>
              <a:t>E.) Response E</a:t>
            </a:r>
            <a:endParaRPr lang="en-US" sz="3200">
              <a:solidFill>
                <a:schemeClr val="tx1"/>
              </a:solidFill>
            </a:endParaRPr>
          </a:p>
        </p:txBody>
      </p:sp>
      <p:sp>
        <p:nvSpPr>
          <p:cNvPr id="13" name="Percent"/>
          <p:cNvSpPr/>
          <p:nvPr userDrawn="1"/>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Percent Complete 100%</a:t>
            </a:r>
            <a:endParaRPr lang="en-US" sz="1400">
              <a:solidFill>
                <a:srgbClr val="000000"/>
              </a:solidFill>
            </a:endParaRPr>
          </a:p>
        </p:txBody>
      </p:sp>
      <p:sp>
        <p:nvSpPr>
          <p:cNvPr id="14" name="Timer"/>
          <p:cNvSpPr/>
          <p:nvPr userDrawn="1"/>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00:30</a:t>
            </a:r>
            <a:endParaRPr lang="en-US" sz="1400">
              <a:solidFill>
                <a:srgbClr val="000000"/>
              </a:solidFill>
            </a:endParaRPr>
          </a:p>
        </p:txBody>
      </p:sp>
    </p:spTree>
    <p:extLst>
      <p:ext uri="{BB962C8B-B14F-4D97-AF65-F5344CB8AC3E}">
        <p14:creationId xmlns:p14="http://schemas.microsoft.com/office/powerpoint/2010/main" val="258678922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extLst>
      <p:ext uri="{BB962C8B-B14F-4D97-AF65-F5344CB8AC3E}">
        <p14:creationId xmlns:p14="http://schemas.microsoft.com/office/powerpoint/2010/main" val="258678922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9CF67C0-F189-40AD-823B-68FE1C99B81D}" type="datetimeFigureOut">
              <a:rPr lang="en-US" smtClean="0"/>
              <a:t>3/20/2018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CD3885F-A209-4D7B-9BE8-CAA7257F49AF}"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smtClean="0"/>
              <a:t>Background-”A Good Man is Hard to Find”</a:t>
            </a:r>
            <a:endParaRPr lang="en-US" sz="2800" dirty="0"/>
          </a:p>
        </p:txBody>
      </p:sp>
      <p:sp>
        <p:nvSpPr>
          <p:cNvPr id="3" name="Subtitle 2"/>
          <p:cNvSpPr>
            <a:spLocks noGrp="1"/>
          </p:cNvSpPr>
          <p:nvPr>
            <p:ph type="subTitle" idx="1"/>
          </p:nvPr>
        </p:nvSpPr>
        <p:spPr/>
        <p:txBody>
          <a:bodyPr/>
          <a:lstStyle/>
          <a:p>
            <a:r>
              <a:rPr lang="en-US" smtClean="0"/>
              <a:t>Flannery O’Connor</a:t>
            </a:r>
            <a:endParaRPr lang="en-US" dirty="0"/>
          </a:p>
        </p:txBody>
      </p:sp>
    </p:spTree>
    <p:extLst>
      <p:ext uri="{BB962C8B-B14F-4D97-AF65-F5344CB8AC3E}">
        <p14:creationId xmlns:p14="http://schemas.microsoft.com/office/powerpoint/2010/main" val="37816879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935480"/>
            <a:ext cx="8458200" cy="4312920"/>
          </a:xfrm>
        </p:spPr>
        <p:txBody>
          <a:bodyPr/>
          <a:lstStyle/>
          <a:p>
            <a:r>
              <a:rPr lang="en-US" dirty="0" smtClean="0"/>
              <a:t>O’Connor’s fiction grapples with living a spiritual life in a secular  world, taking a broad approach to spiritual issues by providing moral, social, and psychological context.</a:t>
            </a:r>
          </a:p>
          <a:p>
            <a:r>
              <a:rPr lang="en-US" dirty="0" smtClean="0"/>
              <a:t>Through her stories , which are often tragic, exaggerated, and at times quite shocking, O’Connor forces her readers to confront such human faults as hypocrisy, insensitivity, self-centeredness, and prejudice.</a:t>
            </a:r>
          </a:p>
          <a:p>
            <a:endParaRPr lang="en-US" dirty="0"/>
          </a:p>
        </p:txBody>
      </p:sp>
    </p:spTree>
    <p:extLst>
      <p:ext uri="{BB962C8B-B14F-4D97-AF65-F5344CB8AC3E}">
        <p14:creationId xmlns:p14="http://schemas.microsoft.com/office/powerpoint/2010/main" val="4144749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smtClean="0"/>
              <a:t>As well, in her fiction, she clearly feels a strong kinship with those who are outcast or suffering. Many of her characters are social outcasts who are physically or mentally challenged. Although she portrays these characters in an unsentimental way, there is an underlying sense of sympathy concerning their pain and suffering, which strongly reflects both her own physical problems and strong Catholic faith.</a:t>
            </a:r>
            <a:endParaRPr lang="en-US" dirty="0"/>
          </a:p>
        </p:txBody>
      </p:sp>
    </p:spTree>
    <p:extLst>
      <p:ext uri="{BB962C8B-B14F-4D97-AF65-F5344CB8AC3E}">
        <p14:creationId xmlns:p14="http://schemas.microsoft.com/office/powerpoint/2010/main" val="36244519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Gothic elements </a:t>
            </a:r>
            <a:endParaRPr lang="en-US" dirty="0"/>
          </a:p>
        </p:txBody>
      </p:sp>
      <p:sp>
        <p:nvSpPr>
          <p:cNvPr id="3" name="Content Placeholder 2"/>
          <p:cNvSpPr>
            <a:spLocks noGrp="1"/>
          </p:cNvSpPr>
          <p:nvPr>
            <p:ph idx="1"/>
          </p:nvPr>
        </p:nvSpPr>
        <p:spPr/>
        <p:txBody>
          <a:bodyPr/>
          <a:lstStyle/>
          <a:p>
            <a:pPr marL="0" indent="0">
              <a:buNone/>
            </a:pPr>
            <a:r>
              <a:rPr lang="en-US" dirty="0" smtClean="0"/>
              <a:t>In Gothic literature, evil is acknowledged as a real force in the world, and characters are assumed to have a dark side that lures them into violent and weird acts. O’Connor uses these elements to help expose the gap she saw between some people’s professed religious beliefs and their morally irresponsible behavior.</a:t>
            </a:r>
            <a:endParaRPr lang="en-US" dirty="0"/>
          </a:p>
        </p:txBody>
      </p:sp>
    </p:spTree>
    <p:extLst>
      <p:ext uri="{BB962C8B-B14F-4D97-AF65-F5344CB8AC3E}">
        <p14:creationId xmlns:p14="http://schemas.microsoft.com/office/powerpoint/2010/main" val="3567059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A key element in Gothic literature is the grotesque character, one who has become bizarre, usually through some type of obsession. A grotesque character may be obsessed with an idea, a value, or an assumption. Typically, grotesque characters are one-dimensional and possess one or more exaggerated personality traits. Many times, these characters are being used to communicate a </a:t>
            </a:r>
            <a:r>
              <a:rPr lang="en-US" smtClean="0"/>
              <a:t>universal message.</a:t>
            </a:r>
            <a:endParaRPr lang="en-US" dirty="0"/>
          </a:p>
        </p:txBody>
      </p:sp>
    </p:spTree>
    <p:extLst>
      <p:ext uri="{BB962C8B-B14F-4D97-AF65-F5344CB8AC3E}">
        <p14:creationId xmlns:p14="http://schemas.microsoft.com/office/powerpoint/2010/main" val="11759036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dirty="0" smtClean="0"/>
              <a:t>Group “ticket out the door”</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a:t>1 . How would you characterize the Misfit? What is being suggested when he says, Jesus has “thrown everything off balance”?</a:t>
            </a:r>
          </a:p>
          <a:p>
            <a:pPr marL="0" indent="0">
              <a:buNone/>
            </a:pPr>
            <a:r>
              <a:rPr lang="en-US" sz="2000" dirty="0"/>
              <a:t>2. In what sense could the grandmother have been a good woman if, as the Misfit says, there was “somebody there to shoot her every minute of her life”?</a:t>
            </a:r>
          </a:p>
          <a:p>
            <a:pPr marL="0" indent="0">
              <a:buNone/>
            </a:pPr>
            <a:r>
              <a:rPr lang="en-US" sz="2000" dirty="0"/>
              <a:t>3. How is the interaction between the Misfit and the grandmother a “pivotal” moment for both character and thematic development? </a:t>
            </a:r>
          </a:p>
          <a:p>
            <a:pPr marL="0" indent="0">
              <a:buNone/>
            </a:pPr>
            <a:r>
              <a:rPr lang="en-US" sz="2000" dirty="0"/>
              <a:t>4. What elements in the text suggest that the story may be viewed allegorically?</a:t>
            </a:r>
          </a:p>
          <a:p>
            <a:pPr marL="0" indent="0">
              <a:buNone/>
            </a:pPr>
            <a:endParaRPr lang="en-US" sz="2000"/>
          </a:p>
          <a:p>
            <a:pPr marL="0" indent="0">
              <a:buNone/>
            </a:pPr>
            <a:endParaRPr lang="en-US" sz="2000" dirty="0"/>
          </a:p>
        </p:txBody>
      </p:sp>
    </p:spTree>
    <p:extLst>
      <p:ext uri="{BB962C8B-B14F-4D97-AF65-F5344CB8AC3E}">
        <p14:creationId xmlns:p14="http://schemas.microsoft.com/office/powerpoint/2010/main" val="1980352977"/>
      </p:ext>
    </p:extLst>
  </p:cSld>
  <p:clrMapOvr>
    <a:masterClrMapping/>
  </p:clrMapOvr>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RespondQuestion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1215</TotalTime>
  <Words>385</Words>
  <Application>Microsoft Office PowerPoint</Application>
  <PresentationFormat>On-screen Show (4:3)</PresentationFormat>
  <Paragraphs>13</Paragraphs>
  <Slides>6</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6</vt:i4>
      </vt:variant>
    </vt:vector>
  </HeadingPairs>
  <TitlesOfParts>
    <vt:vector size="13" baseType="lpstr">
      <vt:lpstr>Arial</vt:lpstr>
      <vt:lpstr>Calibri</vt:lpstr>
      <vt:lpstr>Constantia</vt:lpstr>
      <vt:lpstr>Wingdings 2</vt:lpstr>
      <vt:lpstr>iRespondQuestionMaster</vt:lpstr>
      <vt:lpstr>iRespondGraphMaster</vt:lpstr>
      <vt:lpstr>Flow</vt:lpstr>
      <vt:lpstr>Background-”A Good Man is Hard to Find”</vt:lpstr>
      <vt:lpstr>PowerPoint Presentation</vt:lpstr>
      <vt:lpstr>PowerPoint Presentation</vt:lpstr>
      <vt:lpstr>             Gothic elements </vt:lpstr>
      <vt:lpstr>PowerPoint Presentation</vt:lpstr>
      <vt:lpstr>        Group “ticket out the door”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Background-”A Good Man is Hard to Find”</dc:title>
  <dc:creator>Robert Delisle</dc:creator>
  <cp:lastModifiedBy>Robert Delisle</cp:lastModifiedBy>
  <cp:revision>19</cp:revision>
  <dcterms:created xsi:type="dcterms:W3CDTF">2014-09-02T20:28:03Z</dcterms:created>
  <dcterms:modified xsi:type="dcterms:W3CDTF">2018-03-20T12:39:08Z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y fmtid="{D5CDD505-2E9C-101B-9397-08002B2CF9AE}" pid="4" name="AutoReflect">
    <vt:bool>false</vt:bool>
  </property>
  <property fmtid="{D5CDD505-2E9C-101B-9397-08002B2CF9AE}" pid="5" name="KeepGraph">
    <vt:bool>false</vt:bool>
  </property>
</Properties>
</file>